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EE67B4-79BE-44FE-B436-8B687ADE3ACB}" type="datetimeFigureOut">
              <a:rPr lang="en-IN" smtClean="0"/>
              <a:t>04-12-2021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87518D1-66C0-49D0-A9E4-83D3A872EA5A}"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30025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EE67B4-79BE-44FE-B436-8B687ADE3ACB}" type="datetimeFigureOut">
              <a:rPr lang="en-IN" smtClean="0"/>
              <a:t>04-12-2021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7518D1-66C0-49D0-A9E4-83D3A872EA5A}"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5121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EE67B4-79BE-44FE-B436-8B687ADE3ACB}" type="datetimeFigureOut">
              <a:rPr lang="en-IN" smtClean="0"/>
              <a:t>04-12-2021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7518D1-66C0-49D0-A9E4-83D3A872EA5A}"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3474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EE67B4-79BE-44FE-B436-8B687ADE3ACB}" type="datetimeFigureOut">
              <a:rPr lang="en-IN" smtClean="0"/>
              <a:t>04-12-2021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7518D1-66C0-49D0-A9E4-83D3A872EA5A}"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29059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EE67B4-79BE-44FE-B436-8B687ADE3ACB}" type="datetimeFigureOut">
              <a:rPr lang="en-IN" smtClean="0"/>
              <a:t>04-12-2021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7518D1-66C0-49D0-A9E4-83D3A872EA5A}"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9331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EE67B4-79BE-44FE-B436-8B687ADE3ACB}" type="datetimeFigureOut">
              <a:rPr lang="en-IN" smtClean="0"/>
              <a:t>04-12-2021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7518D1-66C0-49D0-A9E4-83D3A872EA5A}"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4998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EE67B4-79BE-44FE-B436-8B687ADE3ACB}" type="datetimeFigureOut">
              <a:rPr lang="en-IN" smtClean="0"/>
              <a:t>04-12-2021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7518D1-66C0-49D0-A9E4-83D3A872EA5A}"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19715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EE67B4-79BE-44FE-B436-8B687ADE3ACB}" type="datetimeFigureOut">
              <a:rPr lang="en-IN" smtClean="0"/>
              <a:t>04-12-2021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7518D1-66C0-49D0-A9E4-83D3A872EA5A}"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9959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EE67B4-79BE-44FE-B436-8B687ADE3ACB}" type="datetimeFigureOut">
              <a:rPr lang="en-IN" smtClean="0"/>
              <a:t>04-12-2021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87518D1-66C0-49D0-A9E4-83D3A872EA5A}" type="slidenum">
              <a:rPr lang="en-IN" smtClean="0"/>
              <a:t>‹#›</a:t>
            </a:fld>
            <a:endParaRPr lang="en-IN"/>
          </a:p>
        </p:txBody>
      </p:sp>
    </p:spTree>
    <p:extLst>
      <p:ext uri="{BB962C8B-B14F-4D97-AF65-F5344CB8AC3E}">
        <p14:creationId xmlns:p14="http://schemas.microsoft.com/office/powerpoint/2010/main" val="3197401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EE67B4-79BE-44FE-B436-8B687ADE3ACB}" type="datetimeFigureOut">
              <a:rPr lang="en-IN" smtClean="0"/>
              <a:t>04-12-2021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7518D1-66C0-49D0-A9E4-83D3A872EA5A}"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649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5EE67B4-79BE-44FE-B436-8B687ADE3ACB}" type="datetimeFigureOut">
              <a:rPr lang="en-IN" smtClean="0"/>
              <a:t>04-12-2021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87518D1-66C0-49D0-A9E4-83D3A872EA5A}"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1685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5EE67B4-79BE-44FE-B436-8B687ADE3ACB}" type="datetimeFigureOut">
              <a:rPr lang="en-IN" smtClean="0"/>
              <a:t>04-12-2021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87518D1-66C0-49D0-A9E4-83D3A872EA5A}"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123085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DB784-A76B-4D7F-88BA-2BD6408C4A1B}"/>
              </a:ext>
            </a:extLst>
          </p:cNvPr>
          <p:cNvSpPr>
            <a:spLocks noGrp="1"/>
          </p:cNvSpPr>
          <p:nvPr>
            <p:ph type="ctrTitle"/>
          </p:nvPr>
        </p:nvSpPr>
        <p:spPr>
          <a:xfrm>
            <a:off x="2042160" y="802298"/>
            <a:ext cx="9408159" cy="2855302"/>
          </a:xfrm>
        </p:spPr>
        <p:txBody>
          <a:bodyPr/>
          <a:lstStyle/>
          <a:p>
            <a:r>
              <a:rPr lang="en-US" dirty="0" err="1">
                <a:effectLst/>
                <a:latin typeface="Algerian" panose="04020705040A02060702" pitchFamily="82" charset="0"/>
                <a:ea typeface="Calibri" panose="020F0502020204030204" pitchFamily="34" charset="0"/>
              </a:rPr>
              <a:t>TailorNet</a:t>
            </a:r>
            <a:r>
              <a:rPr lang="en-US" dirty="0">
                <a:effectLst/>
                <a:latin typeface="Algerian" panose="04020705040A02060702" pitchFamily="82" charset="0"/>
                <a:ea typeface="Calibri" panose="020F0502020204030204" pitchFamily="34" charset="0"/>
              </a:rPr>
              <a:t> GUI</a:t>
            </a:r>
            <a:br>
              <a:rPr lang="en-IN" sz="1800" dirty="0">
                <a:effectLst/>
                <a:latin typeface="Times New Roman" panose="02020603050405020304" pitchFamily="18" charset="0"/>
                <a:ea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94BD167C-9788-4F7F-8CAC-B49D3F1B11E0}"/>
              </a:ext>
            </a:extLst>
          </p:cNvPr>
          <p:cNvSpPr>
            <a:spLocks noGrp="1"/>
          </p:cNvSpPr>
          <p:nvPr>
            <p:ph type="subTitle" idx="1"/>
          </p:nvPr>
        </p:nvSpPr>
        <p:spPr>
          <a:xfrm>
            <a:off x="5923280" y="3972560"/>
            <a:ext cx="5131572" cy="1391920"/>
          </a:xfrm>
        </p:spPr>
        <p:txBody>
          <a:bodyPr>
            <a:normAutofit fontScale="85000" lnSpcReduction="10000"/>
          </a:bodyPr>
          <a:lstStyle/>
          <a:p>
            <a:pPr>
              <a:lnSpc>
                <a:spcPct val="20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Scott Jacobsen – wjj170030</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Rushmitha Aluka – rxa200038</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84695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08DCC-0F9A-4B85-B614-A20BF1F40DE5}"/>
              </a:ext>
            </a:extLst>
          </p:cNvPr>
          <p:cNvSpPr>
            <a:spLocks noGrp="1"/>
          </p:cNvSpPr>
          <p:nvPr>
            <p:ph type="title"/>
          </p:nvPr>
        </p:nvSpPr>
        <p:spPr>
          <a:xfrm>
            <a:off x="1451579" y="1198880"/>
            <a:ext cx="9603275" cy="654874"/>
          </a:xfrm>
        </p:spPr>
        <p:txBody>
          <a:bodyPr/>
          <a:lstStyle/>
          <a:p>
            <a:r>
              <a:rPr lang="en-IN" dirty="0"/>
              <a:t>After submitting the desired requirements:</a:t>
            </a:r>
          </a:p>
        </p:txBody>
      </p:sp>
      <p:pic>
        <p:nvPicPr>
          <p:cNvPr id="5" name="Content Placeholder 4">
            <a:extLst>
              <a:ext uri="{FF2B5EF4-FFF2-40B4-BE49-F238E27FC236}">
                <a16:creationId xmlns:a16="http://schemas.microsoft.com/office/drawing/2014/main" id="{46C48C1C-EF22-4DE8-92E4-7684DDEDBB8E}"/>
              </a:ext>
            </a:extLst>
          </p:cNvPr>
          <p:cNvPicPr>
            <a:picLocks noGrp="1" noChangeAspect="1"/>
          </p:cNvPicPr>
          <p:nvPr>
            <p:ph idx="1"/>
          </p:nvPr>
        </p:nvPicPr>
        <p:blipFill>
          <a:blip r:embed="rId2"/>
          <a:stretch>
            <a:fillRect/>
          </a:stretch>
        </p:blipFill>
        <p:spPr>
          <a:xfrm>
            <a:off x="1451579" y="1853754"/>
            <a:ext cx="9603275" cy="5004246"/>
          </a:xfrm>
        </p:spPr>
      </p:pic>
    </p:spTree>
    <p:extLst>
      <p:ext uri="{BB962C8B-B14F-4D97-AF65-F5344CB8AC3E}">
        <p14:creationId xmlns:p14="http://schemas.microsoft.com/office/powerpoint/2010/main" val="621244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29116-E2D6-476D-AF32-96FCC3610696}"/>
              </a:ext>
            </a:extLst>
          </p:cNvPr>
          <p:cNvSpPr>
            <a:spLocks noGrp="1"/>
          </p:cNvSpPr>
          <p:nvPr>
            <p:ph type="title"/>
          </p:nvPr>
        </p:nvSpPr>
        <p:spPr/>
        <p:txBody>
          <a:bodyPr/>
          <a:lstStyle/>
          <a:p>
            <a:endParaRPr lang="en-IN" dirty="0"/>
          </a:p>
        </p:txBody>
      </p:sp>
      <p:pic>
        <p:nvPicPr>
          <p:cNvPr id="4" name="Final_Project_Demo">
            <a:hlinkClick r:id="" action="ppaction://media"/>
            <a:extLst>
              <a:ext uri="{FF2B5EF4-FFF2-40B4-BE49-F238E27FC236}">
                <a16:creationId xmlns:a16="http://schemas.microsoft.com/office/drawing/2014/main" id="{E1B5D9D2-17A2-4C28-8AD3-D5B5E65007F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1579" y="804519"/>
            <a:ext cx="9603274" cy="5248962"/>
          </a:xfrm>
        </p:spPr>
      </p:pic>
    </p:spTree>
    <p:extLst>
      <p:ext uri="{BB962C8B-B14F-4D97-AF65-F5344CB8AC3E}">
        <p14:creationId xmlns:p14="http://schemas.microsoft.com/office/powerpoint/2010/main" val="3715659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E99F6-4FAD-4391-A917-592AEC5CC4E0}"/>
              </a:ext>
            </a:extLst>
          </p:cNvPr>
          <p:cNvSpPr>
            <a:spLocks noGrp="1"/>
          </p:cNvSpPr>
          <p:nvPr>
            <p:ph type="title"/>
          </p:nvPr>
        </p:nvSpPr>
        <p:spPr>
          <a:xfrm>
            <a:off x="3749039" y="1756130"/>
            <a:ext cx="6348353" cy="1887950"/>
          </a:xfrm>
        </p:spPr>
        <p:txBody>
          <a:bodyPr>
            <a:normAutofit/>
          </a:bodyPr>
          <a:lstStyle/>
          <a:p>
            <a:r>
              <a:rPr lang="en-IN" sz="4800" dirty="0">
                <a:latin typeface="Algerian" panose="04020705040A02060702" pitchFamily="82" charset="0"/>
              </a:rPr>
              <a:t>THANK YOU!!</a:t>
            </a:r>
          </a:p>
        </p:txBody>
      </p:sp>
      <p:sp>
        <p:nvSpPr>
          <p:cNvPr id="3" name="Text Placeholder 2">
            <a:extLst>
              <a:ext uri="{FF2B5EF4-FFF2-40B4-BE49-F238E27FC236}">
                <a16:creationId xmlns:a16="http://schemas.microsoft.com/office/drawing/2014/main" id="{D73886A2-B792-4625-8539-79FE7C11AE80}"/>
              </a:ext>
            </a:extLst>
          </p:cNvPr>
          <p:cNvSpPr>
            <a:spLocks noGrp="1"/>
          </p:cNvSpPr>
          <p:nvPr>
            <p:ph type="body" idx="1"/>
          </p:nvPr>
        </p:nvSpPr>
        <p:spPr>
          <a:xfrm flipV="1">
            <a:off x="1433919" y="4808964"/>
            <a:ext cx="8630446" cy="45719"/>
          </a:xfrm>
        </p:spPr>
        <p:txBody>
          <a:bodyPr>
            <a:normAutofit fontScale="25000" lnSpcReduction="20000"/>
          </a:bodyPr>
          <a:lstStyle/>
          <a:p>
            <a:endParaRPr lang="en-IN" dirty="0"/>
          </a:p>
        </p:txBody>
      </p:sp>
    </p:spTree>
    <p:extLst>
      <p:ext uri="{BB962C8B-B14F-4D97-AF65-F5344CB8AC3E}">
        <p14:creationId xmlns:p14="http://schemas.microsoft.com/office/powerpoint/2010/main" val="1191982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D55F4-064C-434A-B25E-921AC56AAD64}"/>
              </a:ext>
            </a:extLst>
          </p:cNvPr>
          <p:cNvSpPr>
            <a:spLocks noGrp="1"/>
          </p:cNvSpPr>
          <p:nvPr>
            <p:ph type="title"/>
          </p:nvPr>
        </p:nvSpPr>
        <p:spPr>
          <a:xfrm>
            <a:off x="873761" y="804519"/>
            <a:ext cx="10181094" cy="729641"/>
          </a:xfrm>
        </p:spPr>
        <p:txBody>
          <a:bodyPr/>
          <a:lstStyle/>
          <a:p>
            <a:r>
              <a:rPr lang="en-IN" dirty="0">
                <a:latin typeface="Times New Roman" panose="02020603050405020304" pitchFamily="18" charset="0"/>
                <a:cs typeface="Times New Roman" panose="02020603050405020304" pitchFamily="18" charset="0"/>
              </a:rPr>
              <a:t>Table of contents:</a:t>
            </a:r>
          </a:p>
        </p:txBody>
      </p:sp>
      <p:sp>
        <p:nvSpPr>
          <p:cNvPr id="3" name="Content Placeholder 2">
            <a:extLst>
              <a:ext uri="{FF2B5EF4-FFF2-40B4-BE49-F238E27FC236}">
                <a16:creationId xmlns:a16="http://schemas.microsoft.com/office/drawing/2014/main" id="{6F0D765A-8665-458D-81B2-B95EE0077DC9}"/>
              </a:ext>
            </a:extLst>
          </p:cNvPr>
          <p:cNvSpPr>
            <a:spLocks noGrp="1"/>
          </p:cNvSpPr>
          <p:nvPr>
            <p:ph idx="1"/>
          </p:nvPr>
        </p:nvSpPr>
        <p:spPr>
          <a:xfrm>
            <a:off x="873761" y="1828800"/>
            <a:ext cx="10181094" cy="4338320"/>
          </a:xfrm>
        </p:spPr>
        <p:txBody>
          <a:bodyPr>
            <a:normAutofit fontScale="77500" lnSpcReduction="20000"/>
          </a:bodyPr>
          <a:lstStyle/>
          <a:p>
            <a:pPr>
              <a:lnSpc>
                <a:spcPct val="200000"/>
              </a:lnSpc>
              <a:spcAft>
                <a:spcPts val="800"/>
              </a:spcAft>
              <a:buFont typeface="Wingdings" panose="05000000000000000000" pitchFamily="2" charset="2"/>
              <a:buChar char="Ø"/>
            </a:pPr>
            <a:r>
              <a:rPr lang="en-IN" dirty="0"/>
              <a:t> </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Problem Summary</a:t>
            </a:r>
          </a:p>
          <a:p>
            <a:pPr>
              <a:lnSpc>
                <a:spcPct val="200000"/>
              </a:lnSpc>
              <a:spcAft>
                <a:spcPts val="800"/>
              </a:spcAft>
              <a:buFont typeface="Wingdings" panose="05000000000000000000" pitchFamily="2" charset="2"/>
              <a:buChar char="Ø"/>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Description of Work</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Results</a:t>
            </a:r>
          </a:p>
          <a:p>
            <a:pPr>
              <a:lnSpc>
                <a:spcPct val="200000"/>
              </a:lnSpc>
              <a:spcAft>
                <a:spcPts val="800"/>
              </a:spcAft>
              <a:buFont typeface="Wingdings" panose="05000000000000000000" pitchFamily="2" charset="2"/>
              <a:buChar char="Ø"/>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Analysis of Work</a:t>
            </a:r>
          </a:p>
          <a:p>
            <a:pPr>
              <a:lnSpc>
                <a:spcPct val="200000"/>
              </a:lnSpc>
              <a:spcAft>
                <a:spcPts val="800"/>
              </a:spcAft>
              <a:buFont typeface="Wingdings" panose="05000000000000000000" pitchFamily="2" charset="2"/>
              <a:buChar char="Ø"/>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Comparison</a:t>
            </a:r>
          </a:p>
          <a:p>
            <a:pPr>
              <a:lnSpc>
                <a:spcPct val="200000"/>
              </a:lnSpc>
              <a:spcAft>
                <a:spcPts val="800"/>
              </a:spcAft>
              <a:buFont typeface="Wingdings" panose="05000000000000000000" pitchFamily="2" charset="2"/>
              <a:buChar char="Ø"/>
            </a:pPr>
            <a:r>
              <a:rPr lang="en-US" sz="2200" dirty="0">
                <a:latin typeface="Times New Roman" panose="02020603050405020304" pitchFamily="18" charset="0"/>
                <a:ea typeface="Calibri" panose="020F0502020204030204" pitchFamily="34" charset="0"/>
                <a:cs typeface="Times New Roman" panose="02020603050405020304" pitchFamily="18" charset="0"/>
              </a:rPr>
              <a:t>Screenshots of GUI</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endParaRPr lang="en-US"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endParaRPr lang="en-US"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200000"/>
              </a:lnSpc>
              <a:spcAft>
                <a:spcPts val="800"/>
              </a:spcAft>
              <a:buFont typeface="Wingdings" panose="05000000000000000000" pitchFamily="2" charset="2"/>
              <a:buChar char="Ø"/>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407076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58C93-DA14-4638-83FC-A98AE4DA644C}"/>
              </a:ext>
            </a:extLst>
          </p:cNvPr>
          <p:cNvSpPr>
            <a:spLocks noGrp="1"/>
          </p:cNvSpPr>
          <p:nvPr>
            <p:ph type="title"/>
          </p:nvPr>
        </p:nvSpPr>
        <p:spPr>
          <a:xfrm>
            <a:off x="1451579" y="1036320"/>
            <a:ext cx="9603275" cy="629920"/>
          </a:xfrm>
        </p:spPr>
        <p:txBody>
          <a:bodyPr>
            <a:normAutofit fontScale="90000"/>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Problem Summary:</a:t>
            </a:r>
            <a:br>
              <a:rPr lang="en-US"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4B085DA2-D6B6-46B1-A2F2-5C28813E4D90}"/>
              </a:ext>
            </a:extLst>
          </p:cNvPr>
          <p:cNvSpPr>
            <a:spLocks noGrp="1"/>
          </p:cNvSpPr>
          <p:nvPr>
            <p:ph idx="1"/>
          </p:nvPr>
        </p:nvSpPr>
        <p:spPr>
          <a:xfrm>
            <a:off x="1451579" y="2015732"/>
            <a:ext cx="9603275" cy="4049788"/>
          </a:xfrm>
        </p:spPr>
        <p:txBody>
          <a:bodyPr/>
          <a:lstStyle/>
          <a:p>
            <a:pPr>
              <a:buFont typeface="Wingdings" panose="05000000000000000000" pitchFamily="2" charset="2"/>
              <a:buChar char="Ø"/>
            </a:pP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seeks to predict the deformation of different clothing garments when worn by people of varying shape and poses.</a:t>
            </a:r>
          </a:p>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The problem it tackles is important because the current solutions for clothing simulation were very limited. </a:t>
            </a:r>
          </a:p>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ability to quickly, easily, and accurately visualize how clothing will look on various body types can be useful in a number of applications, for example a digital fitting room.</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4019004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EA8F5-A642-41BA-A974-6B2CC50783FD}"/>
              </a:ext>
            </a:extLst>
          </p:cNvPr>
          <p:cNvSpPr>
            <a:spLocks noGrp="1"/>
          </p:cNvSpPr>
          <p:nvPr>
            <p:ph type="title"/>
          </p:nvPr>
        </p:nvSpPr>
        <p:spPr/>
        <p:txBody>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Description of Work</a:t>
            </a:r>
            <a:br>
              <a:rPr lang="en-IN"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B44B5FE-4ECB-4857-9725-D0917C077D3E}"/>
              </a:ext>
            </a:extLst>
          </p:cNvPr>
          <p:cNvSpPr>
            <a:spLocks noGrp="1"/>
          </p:cNvSpPr>
          <p:nvPr>
            <p:ph idx="1"/>
          </p:nvPr>
        </p:nvSpPr>
        <p:spPr>
          <a:xfrm>
            <a:off x="1451579" y="1971040"/>
            <a:ext cx="9603275" cy="3982720"/>
          </a:xfrm>
        </p:spPr>
        <p:txBody>
          <a:bodyPr>
            <a:normAutofit/>
          </a:bodyPr>
          <a:lstStyle/>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For this project, we developed a front end for </a:t>
            </a:r>
            <a:r>
              <a:rPr lang="en-US" dirty="0" err="1">
                <a:effectLst/>
                <a:latin typeface="Times New Roman" panose="02020603050405020304" pitchFamily="18" charset="0"/>
                <a:ea typeface="Calibri" panose="020F0502020204030204" pitchFamily="34" charset="0"/>
              </a:rPr>
              <a:t>TailorNet</a:t>
            </a:r>
            <a:r>
              <a:rPr lang="en-US" dirty="0">
                <a:effectLst/>
                <a:latin typeface="Times New Roman" panose="02020603050405020304" pitchFamily="18" charset="0"/>
                <a:ea typeface="Calibri" panose="020F0502020204030204" pitchFamily="34" charset="0"/>
              </a:rPr>
              <a:t>.</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 With our webpage, users can easily tweak </a:t>
            </a:r>
            <a:r>
              <a:rPr lang="en-US" dirty="0" err="1">
                <a:effectLst/>
                <a:latin typeface="Times New Roman" panose="02020603050405020304" pitchFamily="18" charset="0"/>
                <a:ea typeface="Calibri" panose="020F0502020204030204" pitchFamily="34" charset="0"/>
              </a:rPr>
              <a:t>TailorNet’s</a:t>
            </a:r>
            <a:r>
              <a:rPr lang="en-US" dirty="0">
                <a:effectLst/>
                <a:latin typeface="Times New Roman" panose="02020603050405020304" pitchFamily="18" charset="0"/>
                <a:ea typeface="Calibri" panose="020F0502020204030204" pitchFamily="34" charset="0"/>
              </a:rPr>
              <a:t> parameters and view the results. </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When setting out to develop this we ran into a couple of roadblocks. </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Initially we were trying to do our development work on Windows, but we switched to Linux early on. </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Another challenging part of this project was the webserver we were using timing out during rendering, which we fixed with some settings changes.</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rPr>
              <a:t> The last difficulty we ran into was a result of having too new of a version of </a:t>
            </a:r>
            <a:r>
              <a:rPr lang="en-US" dirty="0" err="1">
                <a:effectLst/>
                <a:latin typeface="Times New Roman" panose="02020603050405020304" pitchFamily="18" charset="0"/>
                <a:ea typeface="Calibri" panose="020F0502020204030204" pitchFamily="34" charset="0"/>
              </a:rPr>
              <a:t>scipy</a:t>
            </a:r>
            <a:r>
              <a:rPr lang="en-US" dirty="0">
                <a:effectLst/>
                <a:latin typeface="Times New Roman" panose="02020603050405020304" pitchFamily="18" charset="0"/>
                <a:ea typeface="Calibri" panose="020F0502020204030204" pitchFamily="34" charset="0"/>
              </a:rPr>
              <a:t>.</a:t>
            </a:r>
            <a:endParaRPr lang="en-IN" dirty="0"/>
          </a:p>
        </p:txBody>
      </p:sp>
    </p:spTree>
    <p:extLst>
      <p:ext uri="{BB962C8B-B14F-4D97-AF65-F5344CB8AC3E}">
        <p14:creationId xmlns:p14="http://schemas.microsoft.com/office/powerpoint/2010/main" val="3410467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55D5C-AF37-4143-A125-19C66F79DDC9}"/>
              </a:ext>
            </a:extLst>
          </p:cNvPr>
          <p:cNvSpPr>
            <a:spLocks noGrp="1"/>
          </p:cNvSpPr>
          <p:nvPr>
            <p:ph type="title"/>
          </p:nvPr>
        </p:nvSpPr>
        <p:spPr/>
        <p:txBody>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Results</a:t>
            </a:r>
            <a:br>
              <a:rPr lang="en-IN"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1744229-8364-4537-AC8B-5AA83E05C28C}"/>
              </a:ext>
            </a:extLst>
          </p:cNvPr>
          <p:cNvSpPr>
            <a:spLocks noGrp="1"/>
          </p:cNvSpPr>
          <p:nvPr>
            <p:ph idx="1"/>
          </p:nvPr>
        </p:nvSpPr>
        <p:spPr/>
        <p:txBody>
          <a:bodyPr/>
          <a:lstStyle/>
          <a:p>
            <a:pPr>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We have created a web based GUI that users can interact with to tweak the </a:t>
            </a:r>
            <a:r>
              <a:rPr lang="en-US" sz="1800" dirty="0" err="1">
                <a:effectLst/>
                <a:latin typeface="Times New Roman" panose="02020603050405020304" pitchFamily="18" charset="0"/>
                <a:ea typeface="Calibri" panose="020F0502020204030204" pitchFamily="34" charset="0"/>
              </a:rPr>
              <a:t>TailorNet</a:t>
            </a:r>
            <a:r>
              <a:rPr lang="en-US" sz="1800" dirty="0">
                <a:effectLst/>
                <a:latin typeface="Times New Roman" panose="02020603050405020304" pitchFamily="18" charset="0"/>
                <a:ea typeface="Calibri" panose="020F0502020204030204" pitchFamily="34" charset="0"/>
              </a:rPr>
              <a:t> parameters and view the result. </a:t>
            </a:r>
          </a:p>
          <a:p>
            <a:pPr>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This required configuring a server to be able to properly run </a:t>
            </a:r>
            <a:r>
              <a:rPr lang="en-US" sz="1800" dirty="0" err="1">
                <a:effectLst/>
                <a:latin typeface="Times New Roman" panose="02020603050405020304" pitchFamily="18" charset="0"/>
                <a:ea typeface="Calibri" panose="020F0502020204030204" pitchFamily="34" charset="0"/>
              </a:rPr>
              <a:t>TailorNet</a:t>
            </a:r>
            <a:r>
              <a:rPr lang="en-US" sz="1800" dirty="0">
                <a:effectLst/>
                <a:latin typeface="Times New Roman" panose="02020603050405020304" pitchFamily="18" charset="0"/>
                <a:ea typeface="Calibri" panose="020F0502020204030204" pitchFamily="34" charset="0"/>
              </a:rPr>
              <a:t>, which wound up being a non-trivial task. The available parameters to play with are gender, garment type, garment style, body shape, and pose sequence of the prediction.</a:t>
            </a:r>
          </a:p>
          <a:p>
            <a:pPr>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 Once the user has chosen their desired parameters, they can submit to the server. The server will then run the prediction with the given parameters, render the result into an mp4 video with </a:t>
            </a:r>
            <a:r>
              <a:rPr lang="en-US" sz="1800" dirty="0" err="1">
                <a:effectLst/>
                <a:latin typeface="Times New Roman" panose="02020603050405020304" pitchFamily="18" charset="0"/>
                <a:ea typeface="Calibri" panose="020F0502020204030204" pitchFamily="34" charset="0"/>
              </a:rPr>
              <a:t>ffmpeg</a:t>
            </a:r>
            <a:r>
              <a:rPr lang="en-US" sz="1800" dirty="0">
                <a:effectLst/>
                <a:latin typeface="Times New Roman" panose="02020603050405020304" pitchFamily="18" charset="0"/>
                <a:ea typeface="Calibri" panose="020F0502020204030204" pitchFamily="34" charset="0"/>
              </a:rPr>
              <a:t> and blender, and return the video results to the client.</a:t>
            </a:r>
            <a:endParaRPr lang="en-IN" dirty="0"/>
          </a:p>
        </p:txBody>
      </p:sp>
    </p:spTree>
    <p:extLst>
      <p:ext uri="{BB962C8B-B14F-4D97-AF65-F5344CB8AC3E}">
        <p14:creationId xmlns:p14="http://schemas.microsoft.com/office/powerpoint/2010/main" val="1626106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4B89F-A0CF-463C-8BAB-1CA401853352}"/>
              </a:ext>
            </a:extLst>
          </p:cNvPr>
          <p:cNvSpPr>
            <a:spLocks noGrp="1"/>
          </p:cNvSpPr>
          <p:nvPr>
            <p:ph type="title"/>
          </p:nvPr>
        </p:nvSpPr>
        <p:spPr/>
        <p:txBody>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Analysis of Work</a:t>
            </a:r>
            <a:br>
              <a:rPr lang="en-IN"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2669D55F-4B50-4EAD-8EFE-98CA480282DA}"/>
              </a:ext>
            </a:extLst>
          </p:cNvPr>
          <p:cNvSpPr>
            <a:spLocks noGrp="1"/>
          </p:cNvSpPr>
          <p:nvPr>
            <p:ph idx="1"/>
          </p:nvPr>
        </p:nvSpPr>
        <p:spPr>
          <a:xfrm>
            <a:off x="1451579" y="2021840"/>
            <a:ext cx="9603275" cy="4031641"/>
          </a:xfrm>
        </p:spPr>
        <p:txBody>
          <a:bodyPr>
            <a:normAutofit/>
          </a:bodyPr>
          <a:lstStyle/>
          <a:p>
            <a:pPr marL="0" lvl="0" indent="0">
              <a:lnSpc>
                <a:spcPct val="200000"/>
              </a:lnSpc>
              <a:buNone/>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Ablation Study:</a:t>
            </a:r>
          </a:p>
          <a:p>
            <a:pPr lvl="1">
              <a:lnSpc>
                <a:spcPct val="200000"/>
              </a:lnSpc>
              <a:buFont typeface="Wingdings" panose="05000000000000000000" pitchFamily="2" charset="2"/>
              <a:buChar char="Ø"/>
            </a:pP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has a novel way of dealing with the over smoothing problem present in other solutions</a:t>
            </a:r>
          </a:p>
          <a:p>
            <a:pPr lvl="1">
              <a:lnSpc>
                <a:spcPct val="200000"/>
              </a:lnSpc>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Additionally,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splits the deformation of the clothing as those due to pose, shape, and style, and the deformations due to articulation. </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1613736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66AB9-44F3-4801-B5C8-8D05084558ED}"/>
              </a:ext>
            </a:extLst>
          </p:cNvPr>
          <p:cNvSpPr>
            <a:spLocks noGrp="1"/>
          </p:cNvSpPr>
          <p:nvPr>
            <p:ph type="title"/>
          </p:nvPr>
        </p:nvSpPr>
        <p:spPr>
          <a:xfrm>
            <a:off x="1451579" y="1442720"/>
            <a:ext cx="9603275" cy="411034"/>
          </a:xfrm>
        </p:spPr>
        <p:txBody>
          <a:bodyPr>
            <a:normAutofit fontScale="90000"/>
          </a:bodyPr>
          <a:lstStyle/>
          <a:p>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Ablation Study:</a:t>
            </a:r>
            <a:br>
              <a:rPr lang="en-US"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92DE8E2-E483-46EA-9929-C249A13B4CB9}"/>
              </a:ext>
            </a:extLst>
          </p:cNvPr>
          <p:cNvSpPr>
            <a:spLocks noGrp="1"/>
          </p:cNvSpPr>
          <p:nvPr>
            <p:ph idx="1"/>
          </p:nvPr>
        </p:nvSpPr>
        <p:spPr>
          <a:xfrm>
            <a:off x="1451579" y="1853754"/>
            <a:ext cx="9603275" cy="4199727"/>
          </a:xfrm>
        </p:spPr>
        <p:txBody>
          <a:bodyPr>
            <a:normAutofit/>
          </a:bodyPr>
          <a:lstStyle/>
          <a:p>
            <a:pPr lvl="1">
              <a:lnSpc>
                <a:spcPct val="200000"/>
              </a:lnSpc>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GUI we developed has an endpoint for displaying the GUI, an endpoint for inferring the garment deformations, and an endpoint for rendering the results.</a:t>
            </a:r>
          </a:p>
          <a:p>
            <a:pPr lvl="1">
              <a:lnSpc>
                <a:spcPct val="200000"/>
              </a:lnSpc>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US" sz="2000"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source files required minimal changes, with the only modifications made being to take prediction parameters from the command line and set environment specific variables</a:t>
            </a:r>
            <a:r>
              <a:rPr lang="en-US"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94023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046B1-0A85-48A5-BB05-8564F8206663}"/>
              </a:ext>
            </a:extLst>
          </p:cNvPr>
          <p:cNvSpPr>
            <a:spLocks noGrp="1"/>
          </p:cNvSpPr>
          <p:nvPr>
            <p:ph type="title"/>
          </p:nvPr>
        </p:nvSpPr>
        <p:spPr>
          <a:xfrm>
            <a:off x="1451579" y="1209040"/>
            <a:ext cx="9603275" cy="644714"/>
          </a:xfrm>
        </p:spPr>
        <p:txBody>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Comparison:</a:t>
            </a:r>
            <a:endParaRPr lang="en-IN" dirty="0"/>
          </a:p>
        </p:txBody>
      </p:sp>
      <p:sp>
        <p:nvSpPr>
          <p:cNvPr id="3" name="Content Placeholder 2">
            <a:extLst>
              <a:ext uri="{FF2B5EF4-FFF2-40B4-BE49-F238E27FC236}">
                <a16:creationId xmlns:a16="http://schemas.microsoft.com/office/drawing/2014/main" id="{21956CD3-2BCE-4358-8946-08BBC1E69DC4}"/>
              </a:ext>
            </a:extLst>
          </p:cNvPr>
          <p:cNvSpPr>
            <a:spLocks noGrp="1"/>
          </p:cNvSpPr>
          <p:nvPr>
            <p:ph idx="1"/>
          </p:nvPr>
        </p:nvSpPr>
        <p:spPr/>
        <p:txBody>
          <a:bodyPr/>
          <a:lstStyle/>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Our addition of a GUI makes playing with the parameters of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dirty="0">
                <a:effectLst/>
                <a:latin typeface="Times New Roman" panose="02020603050405020304" pitchFamily="18" charset="0"/>
                <a:ea typeface="Calibri" panose="020F0502020204030204" pitchFamily="34" charset="0"/>
                <a:cs typeface="Times New Roman" panose="02020603050405020304" pitchFamily="18" charset="0"/>
              </a:rPr>
              <a:t> much easier.</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 Before our changes, running the prediction with different parameters required editing the correct lines of run_tailornet.py. Now, the user only needs select the parameters they want and click submit.</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 The base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dirty="0">
                <a:effectLst/>
                <a:latin typeface="Times New Roman" panose="02020603050405020304" pitchFamily="18" charset="0"/>
                <a:ea typeface="Calibri" panose="020F0502020204030204" pitchFamily="34" charset="0"/>
                <a:cs typeface="Times New Roman" panose="02020603050405020304" pitchFamily="18" charset="0"/>
              </a:rPr>
              <a:t>, however, has some output options that are not supported by the GUI, for instance the rendering of single frames.</a:t>
            </a:r>
          </a:p>
          <a:p>
            <a:pPr>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 The main upside of this GUI is it allows anyone to try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TailorNet</a:t>
            </a:r>
            <a:r>
              <a:rPr lang="en-US" dirty="0">
                <a:effectLst/>
                <a:latin typeface="Times New Roman" panose="02020603050405020304" pitchFamily="18" charset="0"/>
                <a:ea typeface="Calibri" panose="020F0502020204030204" pitchFamily="34" charset="0"/>
                <a:cs typeface="Times New Roman" panose="02020603050405020304" pitchFamily="18" charset="0"/>
              </a:rPr>
              <a:t> without them needing to set it up locally.</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3026754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1178F-469E-469E-95CD-5CEAD97682FB}"/>
              </a:ext>
            </a:extLst>
          </p:cNvPr>
          <p:cNvSpPr>
            <a:spLocks noGrp="1"/>
          </p:cNvSpPr>
          <p:nvPr>
            <p:ph type="title"/>
          </p:nvPr>
        </p:nvSpPr>
        <p:spPr>
          <a:xfrm>
            <a:off x="1451579" y="1005840"/>
            <a:ext cx="9603275" cy="812800"/>
          </a:xfrm>
        </p:spPr>
        <p:txBody>
          <a:bodyPr>
            <a:normAutofit fontScale="90000"/>
          </a:bodyPr>
          <a:lstStyle/>
          <a:p>
            <a:r>
              <a:rPr lang="en-IN" dirty="0"/>
              <a:t>Screenshots of GUI:</a:t>
            </a:r>
            <a:br>
              <a:rPr lang="en-IN" dirty="0"/>
            </a:br>
            <a:r>
              <a:rPr lang="en-IN" sz="2400" dirty="0">
                <a:latin typeface="Times New Roman" panose="02020603050405020304" pitchFamily="18" charset="0"/>
                <a:cs typeface="Times New Roman" panose="02020603050405020304" pitchFamily="18" charset="0"/>
              </a:rPr>
              <a:t>before</a:t>
            </a:r>
            <a:endParaRPr lang="en-IN" sz="1800"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ACC8604A-1B07-4FC6-8A91-397CE5F50DA9}"/>
              </a:ext>
            </a:extLst>
          </p:cNvPr>
          <p:cNvPicPr>
            <a:picLocks noGrp="1" noChangeAspect="1"/>
          </p:cNvPicPr>
          <p:nvPr>
            <p:ph idx="1"/>
          </p:nvPr>
        </p:nvPicPr>
        <p:blipFill>
          <a:blip r:embed="rId2"/>
          <a:stretch>
            <a:fillRect/>
          </a:stretch>
        </p:blipFill>
        <p:spPr>
          <a:xfrm>
            <a:off x="1451579" y="1818640"/>
            <a:ext cx="9754901" cy="5039360"/>
          </a:xfrm>
        </p:spPr>
      </p:pic>
    </p:spTree>
    <p:extLst>
      <p:ext uri="{BB962C8B-B14F-4D97-AF65-F5344CB8AC3E}">
        <p14:creationId xmlns:p14="http://schemas.microsoft.com/office/powerpoint/2010/main" val="347686678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37</TotalTime>
  <Words>567</Words>
  <Application>Microsoft Office PowerPoint</Application>
  <PresentationFormat>Widescreen</PresentationFormat>
  <Paragraphs>44</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Algerian</vt:lpstr>
      <vt:lpstr>Arial</vt:lpstr>
      <vt:lpstr>Calibri</vt:lpstr>
      <vt:lpstr>Gill Sans MT</vt:lpstr>
      <vt:lpstr>Times New Roman</vt:lpstr>
      <vt:lpstr>Wingdings</vt:lpstr>
      <vt:lpstr>Gallery</vt:lpstr>
      <vt:lpstr>TailorNet GUI </vt:lpstr>
      <vt:lpstr>Table of contents:</vt:lpstr>
      <vt:lpstr>Problem Summary: </vt:lpstr>
      <vt:lpstr>Description of Work </vt:lpstr>
      <vt:lpstr>Results </vt:lpstr>
      <vt:lpstr>Analysis of Work </vt:lpstr>
      <vt:lpstr>Ablation Study: </vt:lpstr>
      <vt:lpstr>Comparison:</vt:lpstr>
      <vt:lpstr>Screenshots of GUI: before</vt:lpstr>
      <vt:lpstr>After submitting the desired requirements: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TailorNet GUI </dc:title>
  <dc:creator>Aluka, Rushmitha</dc:creator>
  <cp:lastModifiedBy>Aluka, Rushmitha</cp:lastModifiedBy>
  <cp:revision>2</cp:revision>
  <dcterms:created xsi:type="dcterms:W3CDTF">2021-12-05T00:28:45Z</dcterms:created>
  <dcterms:modified xsi:type="dcterms:W3CDTF">2021-12-05T01:06:03Z</dcterms:modified>
</cp:coreProperties>
</file>

<file path=docProps/thumbnail.jpeg>
</file>